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58" r:id="rId4"/>
    <p:sldId id="259" r:id="rId5"/>
    <p:sldId id="260" r:id="rId6"/>
    <p:sldId id="261" r:id="rId7"/>
    <p:sldId id="262" r:id="rId8"/>
    <p:sldId id="263" r:id="rId9"/>
    <p:sldId id="269"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5FA5280-C0B0-4F87-A680-7C3366B14CB2}" type="datetimeFigureOut">
              <a:rPr lang="en-US" smtClean="0"/>
              <a:pPr/>
              <a:t>4/22/2016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A8591F8-BAFE-4B3A-99BD-4BCF85073462}"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A5280-C0B0-4F87-A680-7C3366B14CB2}"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91F8-BAFE-4B3A-99BD-4BCF850734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A5280-C0B0-4F87-A680-7C3366B14CB2}"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91F8-BAFE-4B3A-99BD-4BCF85073462}"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FA5280-C0B0-4F87-A680-7C3366B14CB2}"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91F8-BAFE-4B3A-99BD-4BCF85073462}"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5FA5280-C0B0-4F87-A680-7C3366B14CB2}" type="datetimeFigureOut">
              <a:rPr lang="en-US" smtClean="0"/>
              <a:pPr/>
              <a:t>4/22/2016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A8591F8-BAFE-4B3A-99BD-4BCF85073462}"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FA5280-C0B0-4F87-A680-7C3366B14CB2}"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91F8-BAFE-4B3A-99BD-4BCF85073462}"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FA5280-C0B0-4F87-A680-7C3366B14CB2}" type="datetimeFigureOut">
              <a:rPr lang="en-US" smtClean="0"/>
              <a:pPr/>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591F8-BAFE-4B3A-99BD-4BCF85073462}"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FA5280-C0B0-4F87-A680-7C3366B14CB2}" type="datetimeFigureOut">
              <a:rPr lang="en-US" smtClean="0"/>
              <a:pPr/>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591F8-BAFE-4B3A-99BD-4BCF8507346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A5280-C0B0-4F87-A680-7C3366B14CB2}" type="datetimeFigureOut">
              <a:rPr lang="en-US" smtClean="0"/>
              <a:pPr/>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591F8-BAFE-4B3A-99BD-4BCF8507346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FA5280-C0B0-4F87-A680-7C3366B14CB2}"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91F8-BAFE-4B3A-99BD-4BCF850734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FA5280-C0B0-4F87-A680-7C3366B14CB2}"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91F8-BAFE-4B3A-99BD-4BCF850734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5FA5280-C0B0-4F87-A680-7C3366B14CB2}" type="datetimeFigureOut">
              <a:rPr lang="en-US" smtClean="0"/>
              <a:pPr/>
              <a:t>4/22/2016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A8591F8-BAFE-4B3A-99BD-4BCF85073462}"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aramond" pitchFamily="18" charset="0"/>
              </a:rPr>
              <a:t>Fundamentals of the Computer</a:t>
            </a:r>
            <a:endParaRPr lang="en-US" dirty="0">
              <a:latin typeface="Garamond" pitchFamily="18" charset="0"/>
            </a:endParaRPr>
          </a:p>
        </p:txBody>
      </p:sp>
      <p:sp>
        <p:nvSpPr>
          <p:cNvPr id="3" name="Subtitle 2"/>
          <p:cNvSpPr>
            <a:spLocks noGrp="1"/>
          </p:cNvSpPr>
          <p:nvPr>
            <p:ph type="subTitle" idx="1"/>
          </p:nvPr>
        </p:nvSpPr>
        <p:spPr/>
        <p:txBody>
          <a:bodyPr/>
          <a:lstStyle/>
          <a:p>
            <a:r>
              <a:rPr lang="en-US" dirty="0" smtClean="0">
                <a:solidFill>
                  <a:schemeClr val="accent6">
                    <a:lumMod val="50000"/>
                  </a:schemeClr>
                </a:solidFill>
                <a:latin typeface="Garamond" pitchFamily="18" charset="0"/>
              </a:rPr>
              <a:t>By: Mrs. S. Palmer</a:t>
            </a:r>
            <a:endParaRPr lang="en-US" dirty="0">
              <a:solidFill>
                <a:schemeClr val="accent6">
                  <a:lumMod val="50000"/>
                </a:schemeClr>
              </a:solidFill>
              <a:latin typeface="Garamon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Components of a Computer System</a:t>
            </a:r>
            <a:endParaRPr lang="en-US" dirty="0"/>
          </a:p>
        </p:txBody>
      </p:sp>
      <p:sp>
        <p:nvSpPr>
          <p:cNvPr id="3" name="Content Placeholder 2"/>
          <p:cNvSpPr>
            <a:spLocks noGrp="1"/>
          </p:cNvSpPr>
          <p:nvPr>
            <p:ph sz="quarter" idx="1"/>
          </p:nvPr>
        </p:nvSpPr>
        <p:spPr/>
        <p:txBody>
          <a:bodyPr>
            <a:normAutofit/>
          </a:bodyPr>
          <a:lstStyle/>
          <a:p>
            <a:r>
              <a:rPr lang="en-US" sz="4000" dirty="0" smtClean="0"/>
              <a:t>These are:</a:t>
            </a:r>
          </a:p>
          <a:p>
            <a:pPr>
              <a:buNone/>
            </a:pPr>
            <a:r>
              <a:rPr lang="en-US" sz="4000" dirty="0" smtClean="0"/>
              <a:t>         - hardware</a:t>
            </a:r>
          </a:p>
          <a:p>
            <a:pPr>
              <a:buNone/>
            </a:pPr>
            <a:r>
              <a:rPr lang="en-US" sz="4000" dirty="0" smtClean="0"/>
              <a:t>	       - software</a:t>
            </a:r>
          </a:p>
          <a:p>
            <a:pPr>
              <a:buNone/>
            </a:pPr>
            <a:r>
              <a:rPr lang="en-US" sz="4000" dirty="0" smtClean="0"/>
              <a:t>         - people</a:t>
            </a:r>
          </a:p>
          <a:p>
            <a:pPr>
              <a:buNone/>
            </a:pPr>
            <a:r>
              <a:rPr lang="en-US" sz="4000" dirty="0" smtClean="0"/>
              <a:t>         - procedure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smtClean="0"/>
              <a:t>Hardware</a:t>
            </a:r>
          </a:p>
          <a:p>
            <a:endParaRPr lang="en-US" dirty="0" smtClean="0"/>
          </a:p>
          <a:p>
            <a:pPr>
              <a:buNone/>
            </a:pPr>
            <a:r>
              <a:rPr lang="en-US" dirty="0" smtClean="0"/>
              <a:t>    This refers to the tangible components of a computer system.  For </a:t>
            </a:r>
            <a:r>
              <a:rPr lang="en-US" dirty="0" err="1" smtClean="0"/>
              <a:t>e.g</a:t>
            </a:r>
            <a:r>
              <a:rPr lang="en-US" dirty="0" smtClean="0"/>
              <a:t>;  input devices, output devices, storage devices and processing devices.</a:t>
            </a:r>
          </a:p>
          <a:p>
            <a:pPr>
              <a:buNone/>
            </a:pPr>
            <a:r>
              <a:rPr lang="en-US" dirty="0" smtClean="0"/>
              <a:t>   </a:t>
            </a:r>
          </a:p>
          <a:p>
            <a:pPr>
              <a:buNone/>
            </a:pPr>
            <a:r>
              <a:rPr lang="en-US" dirty="0" smtClean="0"/>
              <a:t>   Input, output and storage devices are also called peripheral devices. These are all connected to the system unit.</a:t>
            </a:r>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Software</a:t>
            </a:r>
          </a:p>
          <a:p>
            <a:endParaRPr lang="en-US" dirty="0" smtClean="0"/>
          </a:p>
          <a:p>
            <a:pPr>
              <a:buNone/>
            </a:pPr>
            <a:r>
              <a:rPr lang="en-US" dirty="0" smtClean="0"/>
              <a:t>   This refers to the intangible components that cannot be touched. These are programs that tell the computer what to do and how to do it.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4041648" cy="2438400"/>
          </a:xfrm>
        </p:spPr>
        <p:txBody>
          <a:bodyPr/>
          <a:lstStyle/>
          <a:p>
            <a:r>
              <a:rPr lang="en-US" dirty="0" smtClean="0"/>
              <a:t>People</a:t>
            </a:r>
          </a:p>
          <a:p>
            <a:endParaRPr lang="en-US" dirty="0" smtClean="0"/>
          </a:p>
          <a:p>
            <a:pPr>
              <a:buNone/>
            </a:pPr>
            <a:r>
              <a:rPr lang="en-US" dirty="0" smtClean="0"/>
              <a:t>    These refer to the users of the computer system. </a:t>
            </a:r>
            <a:endParaRPr lang="en-US" dirty="0"/>
          </a:p>
        </p:txBody>
      </p:sp>
      <p:sp>
        <p:nvSpPr>
          <p:cNvPr id="4" name="Content Placeholder 3"/>
          <p:cNvSpPr>
            <a:spLocks noGrp="1"/>
          </p:cNvSpPr>
          <p:nvPr>
            <p:ph sz="quarter" idx="2"/>
          </p:nvPr>
        </p:nvSpPr>
        <p:spPr>
          <a:xfrm>
            <a:off x="4632198" y="1216152"/>
            <a:ext cx="4041648" cy="2746248"/>
          </a:xfrm>
        </p:spPr>
        <p:txBody>
          <a:bodyPr/>
          <a:lstStyle/>
          <a:p>
            <a:r>
              <a:rPr lang="en-US" dirty="0" smtClean="0"/>
              <a:t>Procedures</a:t>
            </a:r>
          </a:p>
          <a:p>
            <a:endParaRPr lang="en-US" dirty="0" smtClean="0"/>
          </a:p>
          <a:p>
            <a:pPr>
              <a:buNone/>
            </a:pPr>
            <a:r>
              <a:rPr lang="en-US" dirty="0" smtClean="0"/>
              <a:t>  These are the instructions that tell a user how to operate and use the information system.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Data</a:t>
            </a:r>
          </a:p>
          <a:p>
            <a:pPr>
              <a:buNone/>
            </a:pPr>
            <a:endParaRPr lang="en-US" dirty="0" smtClean="0"/>
          </a:p>
          <a:p>
            <a:pPr>
              <a:buNone/>
            </a:pPr>
            <a:r>
              <a:rPr lang="en-US" dirty="0" smtClean="0"/>
              <a:t>    This consists of raw facts such as numbers, letters, special characters or symbols that the computer can manipulate and store data in the form of coded electrical impulses called bits.  A byte is the group of zeros and ones that represent one character.  A byte is made up of 8 bits.</a:t>
            </a:r>
          </a:p>
          <a:p>
            <a:pPr>
              <a:buNone/>
            </a:pPr>
            <a:endParaRPr lang="en-US" dirty="0" smtClean="0"/>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ouque.ca/EC/students/LiM/Definition_Images/hardware.gif"/>
          <p:cNvPicPr>
            <a:picLocks noChangeAspect="1" noChangeArrowheads="1"/>
          </p:cNvPicPr>
          <p:nvPr/>
        </p:nvPicPr>
        <p:blipFill>
          <a:blip r:embed="rId2"/>
          <a:srcRect/>
          <a:stretch>
            <a:fillRect/>
          </a:stretch>
        </p:blipFill>
        <p:spPr bwMode="auto">
          <a:xfrm>
            <a:off x="2209800" y="2362200"/>
            <a:ext cx="4867275" cy="3209925"/>
          </a:xfrm>
          <a:prstGeom prst="rect">
            <a:avLst/>
          </a:prstGeom>
          <a:noFill/>
        </p:spPr>
      </p:pic>
      <p:sp>
        <p:nvSpPr>
          <p:cNvPr id="3" name="TextBox 2"/>
          <p:cNvSpPr txBox="1"/>
          <p:nvPr/>
        </p:nvSpPr>
        <p:spPr>
          <a:xfrm>
            <a:off x="1447800" y="457200"/>
            <a:ext cx="6172200" cy="1631216"/>
          </a:xfrm>
          <a:prstGeom prst="rect">
            <a:avLst/>
          </a:prstGeom>
          <a:noFill/>
        </p:spPr>
        <p:txBody>
          <a:bodyPr wrap="square" rtlCol="0">
            <a:spAutoFit/>
          </a:bodyPr>
          <a:lstStyle/>
          <a:p>
            <a:pPr algn="ctr"/>
            <a:r>
              <a:rPr lang="en-US" sz="2800" b="1" dirty="0" smtClean="0"/>
              <a:t>A Typical Computer</a:t>
            </a:r>
          </a:p>
          <a:p>
            <a:pPr algn="ctr"/>
            <a:endParaRPr lang="en-US" dirty="0" smtClean="0"/>
          </a:p>
          <a:p>
            <a:pPr algn="ctr"/>
            <a:endParaRPr lang="en-US" dirty="0" smtClean="0"/>
          </a:p>
          <a:p>
            <a:r>
              <a:rPr lang="en-US" dirty="0" smtClean="0"/>
              <a:t>A typical computer is made up of the following parts; these are indicated by the arrows pointing on the devices.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Computer</a:t>
            </a:r>
            <a:endParaRPr lang="en-US" dirty="0"/>
          </a:p>
        </p:txBody>
      </p:sp>
      <p:sp>
        <p:nvSpPr>
          <p:cNvPr id="3" name="Content Placeholder 2"/>
          <p:cNvSpPr>
            <a:spLocks noGrp="1"/>
          </p:cNvSpPr>
          <p:nvPr>
            <p:ph sz="quarter" idx="1"/>
          </p:nvPr>
        </p:nvSpPr>
        <p:spPr/>
        <p:txBody>
          <a:bodyPr/>
          <a:lstStyle/>
          <a:p>
            <a:r>
              <a:rPr lang="en-US" dirty="0" smtClean="0"/>
              <a:t>Computers have become an indispensable tool and can be used to carry out an array of things.  These include document preparation, research, communication among other things.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 of the Computer</a:t>
            </a:r>
            <a:endParaRPr lang="en-US" dirty="0"/>
          </a:p>
        </p:txBody>
      </p:sp>
      <p:sp>
        <p:nvSpPr>
          <p:cNvPr id="3" name="Content Placeholder 2"/>
          <p:cNvSpPr>
            <a:spLocks noGrp="1"/>
          </p:cNvSpPr>
          <p:nvPr>
            <p:ph sz="quarter" idx="1"/>
          </p:nvPr>
        </p:nvSpPr>
        <p:spPr/>
        <p:txBody>
          <a:bodyPr/>
          <a:lstStyle/>
          <a:p>
            <a:r>
              <a:rPr lang="en-US" sz="4400" dirty="0" smtClean="0"/>
              <a:t>The advantages are:</a:t>
            </a:r>
          </a:p>
          <a:p>
            <a:pPr lvl="3"/>
            <a:r>
              <a:rPr lang="en-US" sz="3600" dirty="0" smtClean="0"/>
              <a:t>Speed</a:t>
            </a:r>
          </a:p>
          <a:p>
            <a:pPr lvl="3"/>
            <a:r>
              <a:rPr lang="en-US" sz="3600" dirty="0" smtClean="0"/>
              <a:t>Accuracy</a:t>
            </a:r>
          </a:p>
          <a:p>
            <a:pPr lvl="3"/>
            <a:r>
              <a:rPr lang="en-US" sz="3600" dirty="0" smtClean="0"/>
              <a:t>Storage</a:t>
            </a:r>
          </a:p>
          <a:p>
            <a:pPr lvl="3"/>
            <a:r>
              <a:rPr lang="en-US" sz="3600" dirty="0" smtClean="0"/>
              <a:t>Reliability</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676400"/>
            <a:ext cx="3657600" cy="4495800"/>
          </a:xfrm>
        </p:spPr>
        <p:txBody>
          <a:bodyPr/>
          <a:lstStyle/>
          <a:p>
            <a:r>
              <a:rPr lang="en-US" dirty="0" smtClean="0"/>
              <a:t>Speed</a:t>
            </a:r>
          </a:p>
          <a:p>
            <a:pPr>
              <a:buNone/>
            </a:pPr>
            <a:endParaRPr lang="en-US" dirty="0" smtClean="0"/>
          </a:p>
          <a:p>
            <a:pPr>
              <a:buNone/>
            </a:pPr>
            <a:r>
              <a:rPr lang="en-US" dirty="0" smtClean="0"/>
              <a:t>   This refers to the acceleration of how fast the task is done on the computer.</a:t>
            </a:r>
            <a:endParaRPr lang="en-US" dirty="0"/>
          </a:p>
        </p:txBody>
      </p:sp>
      <p:sp>
        <p:nvSpPr>
          <p:cNvPr id="4" name="Content Placeholder 3"/>
          <p:cNvSpPr>
            <a:spLocks noGrp="1"/>
          </p:cNvSpPr>
          <p:nvPr>
            <p:ph sz="quarter" idx="2"/>
          </p:nvPr>
        </p:nvSpPr>
        <p:spPr>
          <a:xfrm>
            <a:off x="4632198" y="1676400"/>
            <a:ext cx="4041648" cy="4477512"/>
          </a:xfrm>
        </p:spPr>
        <p:txBody>
          <a:bodyPr/>
          <a:lstStyle/>
          <a:p>
            <a:r>
              <a:rPr lang="en-US" dirty="0" smtClean="0"/>
              <a:t>Accuracy</a:t>
            </a:r>
          </a:p>
          <a:p>
            <a:endParaRPr lang="en-US" dirty="0" smtClean="0"/>
          </a:p>
          <a:p>
            <a:pPr>
              <a:buNone/>
            </a:pPr>
            <a:r>
              <a:rPr lang="en-US" dirty="0" smtClean="0"/>
              <a:t>   This ensures that all work done on the computer is free of error.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smtClean="0"/>
              <a:t>Storage</a:t>
            </a:r>
          </a:p>
          <a:p>
            <a:endParaRPr lang="en-US" dirty="0" smtClean="0"/>
          </a:p>
          <a:p>
            <a:pPr>
              <a:buNone/>
            </a:pPr>
            <a:r>
              <a:rPr lang="en-US" dirty="0" smtClean="0"/>
              <a:t>   This speaks to the large volume of viable space on the computer system that can store your work.</a:t>
            </a:r>
            <a:endParaRPr lang="en-US" dirty="0"/>
          </a:p>
        </p:txBody>
      </p:sp>
      <p:sp>
        <p:nvSpPr>
          <p:cNvPr id="4" name="Content Placeholder 3"/>
          <p:cNvSpPr>
            <a:spLocks noGrp="1"/>
          </p:cNvSpPr>
          <p:nvPr>
            <p:ph sz="quarter" idx="2"/>
          </p:nvPr>
        </p:nvSpPr>
        <p:spPr/>
        <p:txBody>
          <a:bodyPr>
            <a:normAutofit lnSpcReduction="10000"/>
          </a:bodyPr>
          <a:lstStyle/>
          <a:p>
            <a:r>
              <a:rPr lang="en-US" dirty="0" smtClean="0"/>
              <a:t>Reliability</a:t>
            </a:r>
          </a:p>
          <a:p>
            <a:endParaRPr lang="en-US" dirty="0" smtClean="0"/>
          </a:p>
          <a:p>
            <a:pPr>
              <a:buNone/>
            </a:pPr>
            <a:r>
              <a:rPr lang="en-US" dirty="0" smtClean="0"/>
              <a:t>   People depend on the reliability of their computer system to ensure that their information is safe and accessible when they need it.  The backup system means you can easily retrieve documents and data if you lose the originals.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Disadvantages of the Computer</a:t>
            </a:r>
            <a:endParaRPr lang="en-US" dirty="0"/>
          </a:p>
        </p:txBody>
      </p:sp>
      <p:sp>
        <p:nvSpPr>
          <p:cNvPr id="3" name="Content Placeholder 2"/>
          <p:cNvSpPr>
            <a:spLocks noGrp="1"/>
          </p:cNvSpPr>
          <p:nvPr>
            <p:ph sz="quarter" idx="1"/>
          </p:nvPr>
        </p:nvSpPr>
        <p:spPr/>
        <p:txBody>
          <a:bodyPr/>
          <a:lstStyle/>
          <a:p>
            <a:r>
              <a:rPr lang="en-US" sz="3600" dirty="0" smtClean="0"/>
              <a:t>The disadvantages are:</a:t>
            </a:r>
          </a:p>
          <a:p>
            <a:pPr>
              <a:buNone/>
            </a:pPr>
            <a:endParaRPr lang="en-US" sz="3600" dirty="0" smtClean="0"/>
          </a:p>
          <a:p>
            <a:pPr lvl="3"/>
            <a:r>
              <a:rPr lang="en-US" sz="3600" dirty="0" smtClean="0"/>
              <a:t>Change in human input </a:t>
            </a:r>
            <a:endParaRPr lang="en-US" sz="3600" dirty="0" smtClean="0"/>
          </a:p>
          <a:p>
            <a:pPr lvl="3"/>
            <a:r>
              <a:rPr lang="en-US" sz="3600" dirty="0" smtClean="0"/>
              <a:t>Unreliability</a:t>
            </a:r>
          </a:p>
          <a:p>
            <a:pPr lvl="3"/>
            <a:r>
              <a:rPr lang="en-US" sz="3600" dirty="0" smtClean="0"/>
              <a:t>Poor health </a:t>
            </a:r>
          </a:p>
          <a:p>
            <a:pPr lvl="3"/>
            <a:r>
              <a:rPr lang="en-US" sz="3600" dirty="0" smtClean="0"/>
              <a:t>Dependency </a:t>
            </a:r>
            <a:endParaRPr lang="en-US" sz="36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Change in human input</a:t>
            </a:r>
          </a:p>
          <a:p>
            <a:pPr>
              <a:buNone/>
            </a:pPr>
            <a:endParaRPr lang="en-US" dirty="0" smtClean="0"/>
          </a:p>
          <a:p>
            <a:pPr>
              <a:buNone/>
            </a:pPr>
            <a:r>
              <a:rPr lang="en-US" dirty="0" smtClean="0"/>
              <a:t>   </a:t>
            </a:r>
            <a:r>
              <a:rPr lang="en-US" dirty="0" smtClean="0"/>
              <a:t>Some employees may lose their jobs where computers can complete tasks in less time and for less cost. </a:t>
            </a:r>
            <a:endParaRPr lang="en-US" dirty="0"/>
          </a:p>
        </p:txBody>
      </p:sp>
      <p:sp>
        <p:nvSpPr>
          <p:cNvPr id="4" name="Content Placeholder 3"/>
          <p:cNvSpPr>
            <a:spLocks noGrp="1"/>
          </p:cNvSpPr>
          <p:nvPr>
            <p:ph sz="quarter" idx="2"/>
          </p:nvPr>
        </p:nvSpPr>
        <p:spPr/>
        <p:txBody>
          <a:bodyPr>
            <a:normAutofit/>
          </a:bodyPr>
          <a:lstStyle/>
          <a:p>
            <a:r>
              <a:rPr lang="en-US" dirty="0" smtClean="0"/>
              <a:t>Unreliability </a:t>
            </a:r>
          </a:p>
          <a:p>
            <a:pPr>
              <a:buNone/>
            </a:pPr>
            <a:endParaRPr lang="en-US" dirty="0" smtClean="0"/>
          </a:p>
          <a:p>
            <a:pPr>
              <a:buNone/>
            </a:pPr>
            <a:r>
              <a:rPr lang="en-US" dirty="0" smtClean="0"/>
              <a:t>   </a:t>
            </a:r>
            <a:r>
              <a:rPr lang="en-US" dirty="0" smtClean="0"/>
              <a:t>Some businesses cannot operate if the computer system breaks down or there is a power outage.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Poor health </a:t>
            </a:r>
          </a:p>
          <a:p>
            <a:pPr>
              <a:buNone/>
            </a:pPr>
            <a:r>
              <a:rPr lang="en-US" dirty="0" smtClean="0"/>
              <a:t>   Excessive or improper computer use can result in illness or injury </a:t>
            </a:r>
            <a:endParaRPr lang="en-US" dirty="0" smtClean="0"/>
          </a:p>
        </p:txBody>
      </p:sp>
      <p:sp>
        <p:nvSpPr>
          <p:cNvPr id="4" name="Content Placeholder 3"/>
          <p:cNvSpPr>
            <a:spLocks noGrp="1"/>
          </p:cNvSpPr>
          <p:nvPr>
            <p:ph sz="quarter" idx="2"/>
          </p:nvPr>
        </p:nvSpPr>
        <p:spPr/>
        <p:txBody>
          <a:bodyPr/>
          <a:lstStyle/>
          <a:p>
            <a:r>
              <a:rPr lang="en-US" dirty="0" smtClean="0"/>
              <a:t>Dependency</a:t>
            </a:r>
          </a:p>
          <a:p>
            <a:pPr>
              <a:buNone/>
            </a:pPr>
            <a:r>
              <a:rPr lang="en-US" dirty="0" smtClean="0"/>
              <a:t> </a:t>
            </a:r>
            <a:r>
              <a:rPr lang="en-US" dirty="0" smtClean="0"/>
              <a:t>  People can become overly dependent on computers reducing the amount and quality of their interactions with family, friends and colleagues.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100</TotalTime>
  <Words>454</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Fundamentals of the Computer</vt:lpstr>
      <vt:lpstr>Slide 2</vt:lpstr>
      <vt:lpstr>Computer</vt:lpstr>
      <vt:lpstr>Advantages of the Computer</vt:lpstr>
      <vt:lpstr>Slide 5</vt:lpstr>
      <vt:lpstr>Slide 6</vt:lpstr>
      <vt:lpstr>Disadvantages of the Computer</vt:lpstr>
      <vt:lpstr>Slide 8</vt:lpstr>
      <vt:lpstr>Slide 9</vt:lpstr>
      <vt:lpstr>Components of a Computer System</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the Computer</dc:title>
  <dc:creator>KHSLAB1PC25</dc:creator>
  <cp:lastModifiedBy>Computer Lab 6</cp:lastModifiedBy>
  <cp:revision>14</cp:revision>
  <dcterms:created xsi:type="dcterms:W3CDTF">2014-09-17T14:20:30Z</dcterms:created>
  <dcterms:modified xsi:type="dcterms:W3CDTF">2016-04-22T17:37:08Z</dcterms:modified>
</cp:coreProperties>
</file>