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2" d="100"/>
          <a:sy n="52" d="100"/>
        </p:scale>
        <p:origin x="-42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C1DA82-1004-448F-8FD1-1899DCBE4DEB}" type="datetimeFigureOut">
              <a:rPr lang="en-US" smtClean="0"/>
              <a:pPr/>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A99C-9224-43DF-8FCE-DC4FC5A9D703}" type="slidenum">
              <a:rPr lang="en-US" smtClean="0"/>
              <a:pPr/>
              <a:t>‹#›</a:t>
            </a:fld>
            <a:endParaRPr lang="en-US"/>
          </a:p>
        </p:txBody>
      </p:sp>
    </p:spTree>
    <p:extLst>
      <p:ext uri="{BB962C8B-B14F-4D97-AF65-F5344CB8AC3E}">
        <p14:creationId xmlns="" xmlns:p14="http://schemas.microsoft.com/office/powerpoint/2010/main" val="249200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C1DA82-1004-448F-8FD1-1899DCBE4DEB}" type="datetimeFigureOut">
              <a:rPr lang="en-US" smtClean="0"/>
              <a:pPr/>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A99C-9224-43DF-8FCE-DC4FC5A9D703}" type="slidenum">
              <a:rPr lang="en-US" smtClean="0"/>
              <a:pPr/>
              <a:t>‹#›</a:t>
            </a:fld>
            <a:endParaRPr lang="en-US"/>
          </a:p>
        </p:txBody>
      </p:sp>
    </p:spTree>
    <p:extLst>
      <p:ext uri="{BB962C8B-B14F-4D97-AF65-F5344CB8AC3E}">
        <p14:creationId xmlns="" xmlns:p14="http://schemas.microsoft.com/office/powerpoint/2010/main" val="457613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C1DA82-1004-448F-8FD1-1899DCBE4DEB}" type="datetimeFigureOut">
              <a:rPr lang="en-US" smtClean="0"/>
              <a:pPr/>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A99C-9224-43DF-8FCE-DC4FC5A9D703}" type="slidenum">
              <a:rPr lang="en-US" smtClean="0"/>
              <a:pPr/>
              <a:t>‹#›</a:t>
            </a:fld>
            <a:endParaRPr lang="en-US"/>
          </a:p>
        </p:txBody>
      </p:sp>
    </p:spTree>
    <p:extLst>
      <p:ext uri="{BB962C8B-B14F-4D97-AF65-F5344CB8AC3E}">
        <p14:creationId xmlns="" xmlns:p14="http://schemas.microsoft.com/office/powerpoint/2010/main" val="127721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C1DA82-1004-448F-8FD1-1899DCBE4DEB}" type="datetimeFigureOut">
              <a:rPr lang="en-US" smtClean="0"/>
              <a:pPr/>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A99C-9224-43DF-8FCE-DC4FC5A9D703}" type="slidenum">
              <a:rPr lang="en-US" smtClean="0"/>
              <a:pPr/>
              <a:t>‹#›</a:t>
            </a:fld>
            <a:endParaRPr lang="en-US"/>
          </a:p>
        </p:txBody>
      </p:sp>
    </p:spTree>
    <p:extLst>
      <p:ext uri="{BB962C8B-B14F-4D97-AF65-F5344CB8AC3E}">
        <p14:creationId xmlns="" xmlns:p14="http://schemas.microsoft.com/office/powerpoint/2010/main" val="1635775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C1DA82-1004-448F-8FD1-1899DCBE4DEB}" type="datetimeFigureOut">
              <a:rPr lang="en-US" smtClean="0"/>
              <a:pPr/>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A99C-9224-43DF-8FCE-DC4FC5A9D703}" type="slidenum">
              <a:rPr lang="en-US" smtClean="0"/>
              <a:pPr/>
              <a:t>‹#›</a:t>
            </a:fld>
            <a:endParaRPr lang="en-US"/>
          </a:p>
        </p:txBody>
      </p:sp>
    </p:spTree>
    <p:extLst>
      <p:ext uri="{BB962C8B-B14F-4D97-AF65-F5344CB8AC3E}">
        <p14:creationId xmlns="" xmlns:p14="http://schemas.microsoft.com/office/powerpoint/2010/main" val="350572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C1DA82-1004-448F-8FD1-1899DCBE4DEB}" type="datetimeFigureOut">
              <a:rPr lang="en-US" smtClean="0"/>
              <a:pPr/>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BA99C-9224-43DF-8FCE-DC4FC5A9D703}" type="slidenum">
              <a:rPr lang="en-US" smtClean="0"/>
              <a:pPr/>
              <a:t>‹#›</a:t>
            </a:fld>
            <a:endParaRPr lang="en-US"/>
          </a:p>
        </p:txBody>
      </p:sp>
    </p:spTree>
    <p:extLst>
      <p:ext uri="{BB962C8B-B14F-4D97-AF65-F5344CB8AC3E}">
        <p14:creationId xmlns="" xmlns:p14="http://schemas.microsoft.com/office/powerpoint/2010/main" val="572616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C1DA82-1004-448F-8FD1-1899DCBE4DEB}" type="datetimeFigureOut">
              <a:rPr lang="en-US" smtClean="0"/>
              <a:pPr/>
              <a:t>10/15/2015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0BA99C-9224-43DF-8FCE-DC4FC5A9D703}" type="slidenum">
              <a:rPr lang="en-US" smtClean="0"/>
              <a:pPr/>
              <a:t>‹#›</a:t>
            </a:fld>
            <a:endParaRPr lang="en-US"/>
          </a:p>
        </p:txBody>
      </p:sp>
    </p:spTree>
    <p:extLst>
      <p:ext uri="{BB962C8B-B14F-4D97-AF65-F5344CB8AC3E}">
        <p14:creationId xmlns="" xmlns:p14="http://schemas.microsoft.com/office/powerpoint/2010/main" val="3530147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C1DA82-1004-448F-8FD1-1899DCBE4DEB}" type="datetimeFigureOut">
              <a:rPr lang="en-US" smtClean="0"/>
              <a:pPr/>
              <a:t>10/15/2015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0BA99C-9224-43DF-8FCE-DC4FC5A9D703}" type="slidenum">
              <a:rPr lang="en-US" smtClean="0"/>
              <a:pPr/>
              <a:t>‹#›</a:t>
            </a:fld>
            <a:endParaRPr lang="en-US"/>
          </a:p>
        </p:txBody>
      </p:sp>
    </p:spTree>
    <p:extLst>
      <p:ext uri="{BB962C8B-B14F-4D97-AF65-F5344CB8AC3E}">
        <p14:creationId xmlns="" xmlns:p14="http://schemas.microsoft.com/office/powerpoint/2010/main" val="2070439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1DA82-1004-448F-8FD1-1899DCBE4DEB}" type="datetimeFigureOut">
              <a:rPr lang="en-US" smtClean="0"/>
              <a:pPr/>
              <a:t>10/15/2015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0BA99C-9224-43DF-8FCE-DC4FC5A9D703}" type="slidenum">
              <a:rPr lang="en-US" smtClean="0"/>
              <a:pPr/>
              <a:t>‹#›</a:t>
            </a:fld>
            <a:endParaRPr lang="en-US"/>
          </a:p>
        </p:txBody>
      </p:sp>
    </p:spTree>
    <p:extLst>
      <p:ext uri="{BB962C8B-B14F-4D97-AF65-F5344CB8AC3E}">
        <p14:creationId xmlns="" xmlns:p14="http://schemas.microsoft.com/office/powerpoint/2010/main" val="73372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1DA82-1004-448F-8FD1-1899DCBE4DEB}" type="datetimeFigureOut">
              <a:rPr lang="en-US" smtClean="0"/>
              <a:pPr/>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BA99C-9224-43DF-8FCE-DC4FC5A9D703}" type="slidenum">
              <a:rPr lang="en-US" smtClean="0"/>
              <a:pPr/>
              <a:t>‹#›</a:t>
            </a:fld>
            <a:endParaRPr lang="en-US"/>
          </a:p>
        </p:txBody>
      </p:sp>
    </p:spTree>
    <p:extLst>
      <p:ext uri="{BB962C8B-B14F-4D97-AF65-F5344CB8AC3E}">
        <p14:creationId xmlns="" xmlns:p14="http://schemas.microsoft.com/office/powerpoint/2010/main" val="198417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1DA82-1004-448F-8FD1-1899DCBE4DEB}" type="datetimeFigureOut">
              <a:rPr lang="en-US" smtClean="0"/>
              <a:pPr/>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BA99C-9224-43DF-8FCE-DC4FC5A9D703}" type="slidenum">
              <a:rPr lang="en-US" smtClean="0"/>
              <a:pPr/>
              <a:t>‹#›</a:t>
            </a:fld>
            <a:endParaRPr lang="en-US"/>
          </a:p>
        </p:txBody>
      </p:sp>
    </p:spTree>
    <p:extLst>
      <p:ext uri="{BB962C8B-B14F-4D97-AF65-F5344CB8AC3E}">
        <p14:creationId xmlns="" xmlns:p14="http://schemas.microsoft.com/office/powerpoint/2010/main" val="1021411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1DA82-1004-448F-8FD1-1899DCBE4DEB}" type="datetimeFigureOut">
              <a:rPr lang="en-US" smtClean="0"/>
              <a:pPr/>
              <a:t>10/15/2015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BA99C-9224-43DF-8FCE-DC4FC5A9D703}" type="slidenum">
              <a:rPr lang="en-US" smtClean="0"/>
              <a:pPr/>
              <a:t>‹#›</a:t>
            </a:fld>
            <a:endParaRPr lang="en-US"/>
          </a:p>
        </p:txBody>
      </p:sp>
    </p:spTree>
    <p:extLst>
      <p:ext uri="{BB962C8B-B14F-4D97-AF65-F5344CB8AC3E}">
        <p14:creationId xmlns="" xmlns:p14="http://schemas.microsoft.com/office/powerpoint/2010/main" val="403725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en.wikipedia.org/wiki/Comput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media.computerarts.futurecdn.net/files/imagecache/article_top_image/articles/blog/2012/03/applelogocloseup.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sz="6000" dirty="0">
                <a:solidFill>
                  <a:prstClr val="black"/>
                </a:solidFill>
                <a:latin typeface="Times New Roman" pitchFamily="18" charset="0"/>
                <a:cs typeface="Times New Roman" pitchFamily="18" charset="0"/>
              </a:rPr>
              <a:t>Information Technology</a:t>
            </a:r>
            <a:endParaRPr lang="en-US" dirty="0"/>
          </a:p>
        </p:txBody>
      </p:sp>
      <p:sp>
        <p:nvSpPr>
          <p:cNvPr id="3" name="Subtitle 2"/>
          <p:cNvSpPr>
            <a:spLocks noGrp="1"/>
          </p:cNvSpPr>
          <p:nvPr>
            <p:ph type="subTitle" idx="1"/>
          </p:nvPr>
        </p:nvSpPr>
        <p:spPr/>
        <p:txBody>
          <a:bodyPr/>
          <a:lstStyle/>
          <a:p>
            <a:pPr lvl="0"/>
            <a:r>
              <a:rPr lang="en-US" sz="4800" dirty="0">
                <a:solidFill>
                  <a:prstClr val="black"/>
                </a:solidFill>
                <a:latin typeface="Times New Roman" pitchFamily="18" charset="0"/>
                <a:cs typeface="Times New Roman" pitchFamily="18" charset="0"/>
              </a:rPr>
              <a:t>What we need to know about Computers</a:t>
            </a:r>
          </a:p>
          <a:p>
            <a:endParaRPr lang="en-US" dirty="0"/>
          </a:p>
        </p:txBody>
      </p:sp>
    </p:spTree>
    <p:extLst>
      <p:ext uri="{BB962C8B-B14F-4D97-AF65-F5344CB8AC3E}">
        <p14:creationId xmlns="" xmlns:p14="http://schemas.microsoft.com/office/powerpoint/2010/main" val="210426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Times New Roman" pitchFamily="18" charset="0"/>
                <a:cs typeface="Times New Roman" pitchFamily="18" charset="0"/>
              </a:rPr>
              <a:t>Micro Computers</a:t>
            </a:r>
            <a:endParaRPr lang="en-US" dirty="0"/>
          </a:p>
        </p:txBody>
      </p:sp>
      <p:sp>
        <p:nvSpPr>
          <p:cNvPr id="3" name="Content Placeholder 2"/>
          <p:cNvSpPr>
            <a:spLocks noGrp="1"/>
          </p:cNvSpPr>
          <p:nvPr>
            <p:ph idx="1"/>
          </p:nvPr>
        </p:nvSpPr>
        <p:spPr/>
        <p:txBody>
          <a:bodyPr>
            <a:normAutofit lnSpcReduction="10000"/>
          </a:bodyPr>
          <a:lstStyle/>
          <a:p>
            <a:pPr marL="0" lvl="0" indent="0">
              <a:lnSpc>
                <a:spcPct val="150000"/>
              </a:lnSpc>
              <a:buNone/>
            </a:pPr>
            <a:r>
              <a:rPr lang="en-US" dirty="0">
                <a:solidFill>
                  <a:prstClr val="black"/>
                </a:solidFill>
                <a:latin typeface="Times New Roman" pitchFamily="18" charset="0"/>
                <a:cs typeface="Times New Roman" pitchFamily="18" charset="0"/>
              </a:rPr>
              <a:t>The invention of microprocessor (single chip CPU) gave birth to the much cheaper micro computers. They are further classified into</a:t>
            </a:r>
          </a:p>
          <a:p>
            <a:pPr lvl="0">
              <a:lnSpc>
                <a:spcPct val="150000"/>
              </a:lnSpc>
            </a:pPr>
            <a:r>
              <a:rPr lang="en-US" dirty="0">
                <a:solidFill>
                  <a:prstClr val="black"/>
                </a:solidFill>
                <a:latin typeface="Times New Roman" pitchFamily="18" charset="0"/>
                <a:cs typeface="Times New Roman" pitchFamily="18" charset="0"/>
              </a:rPr>
              <a:t>Desktop Computers</a:t>
            </a:r>
          </a:p>
          <a:p>
            <a:pPr lvl="0">
              <a:lnSpc>
                <a:spcPct val="150000"/>
              </a:lnSpc>
            </a:pPr>
            <a:r>
              <a:rPr lang="en-US" dirty="0">
                <a:solidFill>
                  <a:prstClr val="black"/>
                </a:solidFill>
                <a:latin typeface="Times New Roman" pitchFamily="18" charset="0"/>
                <a:cs typeface="Times New Roman" pitchFamily="18" charset="0"/>
              </a:rPr>
              <a:t>Laptop Computers</a:t>
            </a:r>
          </a:p>
          <a:p>
            <a:pPr lvl="0">
              <a:lnSpc>
                <a:spcPct val="150000"/>
              </a:lnSpc>
            </a:pPr>
            <a:r>
              <a:rPr lang="en-US" dirty="0">
                <a:solidFill>
                  <a:prstClr val="black"/>
                </a:solidFill>
                <a:latin typeface="Times New Roman" pitchFamily="18" charset="0"/>
                <a:cs typeface="Times New Roman" pitchFamily="18" charset="0"/>
              </a:rPr>
              <a:t>Handheld Computers(PDAs)</a:t>
            </a:r>
          </a:p>
        </p:txBody>
      </p:sp>
    </p:spTree>
    <p:extLst>
      <p:ext uri="{BB962C8B-B14F-4D97-AF65-F5344CB8AC3E}">
        <p14:creationId xmlns="" xmlns:p14="http://schemas.microsoft.com/office/powerpoint/2010/main" val="3975878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Times New Roman" pitchFamily="18" charset="0"/>
                <a:cs typeface="Times New Roman" pitchFamily="18" charset="0"/>
              </a:rPr>
              <a:t>Desktop Computers</a:t>
            </a:r>
            <a:endParaRPr lang="en-US" dirty="0"/>
          </a:p>
        </p:txBody>
      </p:sp>
      <p:sp>
        <p:nvSpPr>
          <p:cNvPr id="3" name="Content Placeholder 2"/>
          <p:cNvSpPr>
            <a:spLocks noGrp="1"/>
          </p:cNvSpPr>
          <p:nvPr>
            <p:ph idx="1"/>
          </p:nvPr>
        </p:nvSpPr>
        <p:spPr>
          <a:xfrm>
            <a:off x="304800" y="1600200"/>
            <a:ext cx="8610600" cy="5029200"/>
          </a:xfrm>
        </p:spPr>
        <p:txBody>
          <a:bodyPr>
            <a:normAutofit/>
          </a:bodyPr>
          <a:lstStyle/>
          <a:p>
            <a:pPr marL="0" lvl="0" indent="0">
              <a:lnSpc>
                <a:spcPct val="160000"/>
              </a:lnSpc>
              <a:buNone/>
            </a:pPr>
            <a:r>
              <a:rPr lang="en-US" sz="3000" dirty="0">
                <a:solidFill>
                  <a:prstClr val="black"/>
                </a:solidFill>
                <a:latin typeface="Times New Roman" pitchFamily="18" charset="0"/>
                <a:cs typeface="Times New Roman" pitchFamily="18" charset="0"/>
              </a:rPr>
              <a:t>Today the Desktop computers are the most popular computer systems. These desktop computers are also known as personal computers or simply PCs. They are usually easier to use and more affordable. They are normally intended for individual users for their word processing and other small application requirements.</a:t>
            </a:r>
          </a:p>
          <a:p>
            <a:endParaRPr lang="en-US" dirty="0"/>
          </a:p>
        </p:txBody>
      </p:sp>
    </p:spTree>
    <p:extLst>
      <p:ext uri="{BB962C8B-B14F-4D97-AF65-F5344CB8AC3E}">
        <p14:creationId xmlns="" xmlns:p14="http://schemas.microsoft.com/office/powerpoint/2010/main" val="51284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Times New Roman" pitchFamily="18" charset="0"/>
                <a:cs typeface="Times New Roman" pitchFamily="18" charset="0"/>
              </a:rPr>
              <a:t>Desktop Computers</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716446" y="1600200"/>
            <a:ext cx="7711108"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17955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Times New Roman" pitchFamily="18" charset="0"/>
                <a:cs typeface="Times New Roman" pitchFamily="18" charset="0"/>
              </a:rPr>
              <a:t>Laptop Computers</a:t>
            </a:r>
            <a:endParaRPr lang="en-US" dirty="0"/>
          </a:p>
        </p:txBody>
      </p:sp>
      <p:sp>
        <p:nvSpPr>
          <p:cNvPr id="4" name="Content Placeholder 3"/>
          <p:cNvSpPr>
            <a:spLocks noGrp="1"/>
          </p:cNvSpPr>
          <p:nvPr>
            <p:ph idx="1"/>
          </p:nvPr>
        </p:nvSpPr>
        <p:spPr>
          <a:xfrm>
            <a:off x="457200" y="1600200"/>
            <a:ext cx="8458200" cy="4724400"/>
          </a:xfrm>
        </p:spPr>
        <p:txBody>
          <a:bodyPr/>
          <a:lstStyle/>
          <a:p>
            <a:pPr marL="0" indent="0">
              <a:lnSpc>
                <a:spcPct val="150000"/>
              </a:lnSpc>
              <a:buNone/>
            </a:pPr>
            <a:r>
              <a:rPr lang="en-US" sz="3000" dirty="0">
                <a:solidFill>
                  <a:prstClr val="black"/>
                </a:solidFill>
                <a:latin typeface="Times New Roman" pitchFamily="18" charset="0"/>
                <a:cs typeface="Times New Roman" pitchFamily="18" charset="0"/>
              </a:rPr>
              <a:t>Laptop computers are portable computers. They are lightweight computers with a thin screen. They are also called as notebook computers because of their small size. They can operate on batteries and hence are very popular with travelers. The screen folds down onto the keyboard when not in use.</a:t>
            </a:r>
            <a:endParaRPr lang="en-US" dirty="0"/>
          </a:p>
        </p:txBody>
      </p:sp>
    </p:spTree>
    <p:extLst>
      <p:ext uri="{BB962C8B-B14F-4D97-AF65-F5344CB8AC3E}">
        <p14:creationId xmlns="" xmlns:p14="http://schemas.microsoft.com/office/powerpoint/2010/main" val="1529762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Times New Roman" pitchFamily="18" charset="0"/>
                <a:cs typeface="Times New Roman" pitchFamily="18" charset="0"/>
              </a:rPr>
              <a:t>Laptop Computers</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1000" y="1524000"/>
            <a:ext cx="8458199" cy="487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43005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Times New Roman" pitchFamily="18" charset="0"/>
                <a:cs typeface="Times New Roman" pitchFamily="18" charset="0"/>
              </a:rPr>
              <a:t>Handheld Computers </a:t>
            </a:r>
            <a:endParaRPr lang="en-US" dirty="0"/>
          </a:p>
        </p:txBody>
      </p:sp>
      <p:sp>
        <p:nvSpPr>
          <p:cNvPr id="3" name="Content Placeholder 2"/>
          <p:cNvSpPr>
            <a:spLocks noGrp="1"/>
          </p:cNvSpPr>
          <p:nvPr>
            <p:ph idx="1"/>
          </p:nvPr>
        </p:nvSpPr>
        <p:spPr>
          <a:xfrm>
            <a:off x="457200" y="1600200"/>
            <a:ext cx="8458200" cy="4876800"/>
          </a:xfrm>
        </p:spPr>
        <p:txBody>
          <a:bodyPr>
            <a:normAutofit/>
          </a:bodyPr>
          <a:lstStyle/>
          <a:p>
            <a:pPr marL="0" indent="0">
              <a:lnSpc>
                <a:spcPct val="150000"/>
              </a:lnSpc>
              <a:buNone/>
            </a:pPr>
            <a:r>
              <a:rPr lang="en-US" sz="2800" dirty="0">
                <a:solidFill>
                  <a:prstClr val="black"/>
                </a:solidFill>
                <a:latin typeface="Times New Roman" pitchFamily="18" charset="0"/>
                <a:cs typeface="Times New Roman" pitchFamily="18" charset="0"/>
              </a:rPr>
              <a:t>Handheld computers are pen-based and also battery-powered. They are small and can be carried anywhere. They use a pen like stylus and accept handwritten input directly on the screen. They are not as powerful as desktops or laptops but they are used for scheduling appointments, storing addresses and playing games. They have touch screens which we use with a finger or a stylus</a:t>
            </a:r>
            <a:endParaRPr lang="en-US" dirty="0"/>
          </a:p>
        </p:txBody>
      </p:sp>
    </p:spTree>
    <p:extLst>
      <p:ext uri="{BB962C8B-B14F-4D97-AF65-F5344CB8AC3E}">
        <p14:creationId xmlns="" xmlns:p14="http://schemas.microsoft.com/office/powerpoint/2010/main" val="1892298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Times New Roman" pitchFamily="18" charset="0"/>
                <a:cs typeface="Times New Roman" pitchFamily="18" charset="0"/>
              </a:rPr>
              <a:t>Handheld Computers </a:t>
            </a:r>
            <a:endParaRPr lang="en-US" dirty="0"/>
          </a:p>
        </p:txBody>
      </p:sp>
      <p:pic>
        <p:nvPicPr>
          <p:cNvPr id="6" name="Picture 2"/>
          <p:cNvPicPr>
            <a:picLocks noGrp="1" noChangeAspect="1" noChangeArrowheads="1"/>
          </p:cNvPicPr>
          <p:nvPr>
            <p:ph sz="half" idx="1"/>
          </p:nvPr>
        </p:nvPicPr>
        <p:blipFill>
          <a:blip r:embed="rId2">
            <a:extLst>
              <a:ext uri="{28A0092B-C50C-407E-A947-70E740481C1C}">
                <a14:useLocalDpi xmlns="" xmlns:a14="http://schemas.microsoft.com/office/drawing/2010/main" val="0"/>
              </a:ext>
            </a:extLst>
          </a:blip>
          <a:srcRect/>
          <a:stretch>
            <a:fillRect/>
          </a:stretch>
        </p:blipFill>
        <p:spPr bwMode="auto">
          <a:xfrm>
            <a:off x="533401" y="1676400"/>
            <a:ext cx="4129880" cy="449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2" name="Picture 2"/>
          <p:cNvPicPr>
            <a:picLocks noGrp="1" noChangeAspect="1" noChangeArrowheads="1"/>
          </p:cNvPicPr>
          <p:nvPr>
            <p:ph sz="half" idx="2"/>
          </p:nvPr>
        </p:nvPicPr>
        <p:blipFill>
          <a:blip r:embed="rId3">
            <a:extLst>
              <a:ext uri="{28A0092B-C50C-407E-A947-70E740481C1C}">
                <a14:useLocalDpi xmlns="" xmlns:a14="http://schemas.microsoft.com/office/drawing/2010/main" val="0"/>
              </a:ext>
            </a:extLst>
          </a:blip>
          <a:srcRect/>
          <a:stretch>
            <a:fillRect/>
          </a:stretch>
        </p:blipFill>
        <p:spPr bwMode="auto">
          <a:xfrm>
            <a:off x="4685128" y="1600200"/>
            <a:ext cx="3964743"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06923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43200"/>
            <a:ext cx="8229600" cy="1143000"/>
          </a:xfrm>
        </p:spPr>
        <p:txBody>
          <a:bodyPr/>
          <a:lstStyle/>
          <a:p>
            <a:r>
              <a:rPr lang="en-US" dirty="0" smtClean="0"/>
              <a:t>The End </a:t>
            </a:r>
            <a:endParaRPr lang="en-US" dirty="0"/>
          </a:p>
        </p:txBody>
      </p:sp>
    </p:spTree>
    <p:extLst>
      <p:ext uri="{BB962C8B-B14F-4D97-AF65-F5344CB8AC3E}">
        <p14:creationId xmlns="" xmlns:p14="http://schemas.microsoft.com/office/powerpoint/2010/main" val="2126829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Times New Roman" pitchFamily="18" charset="0"/>
                <a:cs typeface="Times New Roman" pitchFamily="18" charset="0"/>
              </a:rPr>
              <a:t>What is Computer</a:t>
            </a:r>
            <a:endParaRPr lang="en-US" dirty="0"/>
          </a:p>
        </p:txBody>
      </p:sp>
      <p:sp>
        <p:nvSpPr>
          <p:cNvPr id="3" name="Content Placeholder 2"/>
          <p:cNvSpPr>
            <a:spLocks noGrp="1"/>
          </p:cNvSpPr>
          <p:nvPr>
            <p:ph idx="1"/>
          </p:nvPr>
        </p:nvSpPr>
        <p:spPr/>
        <p:txBody>
          <a:bodyPr/>
          <a:lstStyle/>
          <a:p>
            <a:r>
              <a:rPr lang="en-US" dirty="0">
                <a:solidFill>
                  <a:prstClr val="black"/>
                </a:solidFill>
                <a:latin typeface="Times New Roman" pitchFamily="18" charset="0"/>
                <a:cs typeface="Times New Roman" pitchFamily="18" charset="0"/>
              </a:rPr>
              <a:t>A </a:t>
            </a:r>
            <a:r>
              <a:rPr lang="en-US" b="1" dirty="0">
                <a:solidFill>
                  <a:prstClr val="black"/>
                </a:solidFill>
                <a:latin typeface="Times New Roman" pitchFamily="18" charset="0"/>
                <a:cs typeface="Times New Roman" pitchFamily="18" charset="0"/>
              </a:rPr>
              <a:t>computer</a:t>
            </a:r>
            <a:r>
              <a:rPr lang="en-US" dirty="0">
                <a:solidFill>
                  <a:prstClr val="black"/>
                </a:solidFill>
                <a:latin typeface="Times New Roman" pitchFamily="18" charset="0"/>
                <a:cs typeface="Times New Roman" pitchFamily="18" charset="0"/>
              </a:rPr>
              <a:t> is an electronic device that manipulates information, or "data." It has the ability to </a:t>
            </a:r>
            <a:r>
              <a:rPr lang="en-US" b="1" dirty="0">
                <a:solidFill>
                  <a:prstClr val="black"/>
                </a:solidFill>
                <a:latin typeface="Times New Roman" pitchFamily="18" charset="0"/>
                <a:cs typeface="Times New Roman" pitchFamily="18" charset="0"/>
              </a:rPr>
              <a:t>store</a:t>
            </a:r>
            <a:r>
              <a:rPr lang="en-US" dirty="0">
                <a:solidFill>
                  <a:prstClr val="black"/>
                </a:solidFill>
                <a:latin typeface="Times New Roman" pitchFamily="18" charset="0"/>
                <a:cs typeface="Times New Roman" pitchFamily="18" charset="0"/>
              </a:rPr>
              <a:t>, </a:t>
            </a:r>
            <a:r>
              <a:rPr lang="en-US" b="1" dirty="0">
                <a:solidFill>
                  <a:prstClr val="black"/>
                </a:solidFill>
                <a:latin typeface="Times New Roman" pitchFamily="18" charset="0"/>
                <a:cs typeface="Times New Roman" pitchFamily="18" charset="0"/>
              </a:rPr>
              <a:t>retrieve</a:t>
            </a:r>
            <a:r>
              <a:rPr lang="en-US" dirty="0">
                <a:solidFill>
                  <a:prstClr val="black"/>
                </a:solidFill>
                <a:latin typeface="Times New Roman" pitchFamily="18" charset="0"/>
                <a:cs typeface="Times New Roman" pitchFamily="18" charset="0"/>
              </a:rPr>
              <a:t>, and </a:t>
            </a:r>
            <a:r>
              <a:rPr lang="en-US" b="1" dirty="0">
                <a:solidFill>
                  <a:prstClr val="black"/>
                </a:solidFill>
                <a:latin typeface="Times New Roman" pitchFamily="18" charset="0"/>
                <a:cs typeface="Times New Roman" pitchFamily="18" charset="0"/>
              </a:rPr>
              <a:t>process</a:t>
            </a:r>
            <a:r>
              <a:rPr lang="en-US" dirty="0">
                <a:solidFill>
                  <a:prstClr val="black"/>
                </a:solidFill>
                <a:latin typeface="Times New Roman" pitchFamily="18" charset="0"/>
                <a:cs typeface="Times New Roman" pitchFamily="18" charset="0"/>
              </a:rPr>
              <a:t> data. You can use a computer to type documents, send email, and browse the internet. You can also use it to handle spreadsheets, accounting, database management, presentations, games, and more</a:t>
            </a:r>
            <a:r>
              <a:rPr lang="en-US" dirty="0">
                <a:solidFill>
                  <a:prstClr val="black"/>
                </a:solidFill>
              </a:rPr>
              <a:t>.</a:t>
            </a:r>
            <a:endParaRPr lang="en-US" dirty="0"/>
          </a:p>
        </p:txBody>
      </p:sp>
    </p:spTree>
    <p:extLst>
      <p:ext uri="{BB962C8B-B14F-4D97-AF65-F5344CB8AC3E}">
        <p14:creationId xmlns="" xmlns:p14="http://schemas.microsoft.com/office/powerpoint/2010/main" val="1013211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Times New Roman" pitchFamily="18" charset="0"/>
                <a:cs typeface="Times New Roman" pitchFamily="18" charset="0"/>
              </a:rPr>
              <a:t>Types of Computers </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marL="0" lvl="0" indent="0">
              <a:lnSpc>
                <a:spcPct val="150000"/>
              </a:lnSpc>
              <a:buNone/>
            </a:pPr>
            <a:r>
              <a:rPr lang="en-US" sz="3100" dirty="0">
                <a:solidFill>
                  <a:prstClr val="black"/>
                </a:solidFill>
                <a:latin typeface="Times New Roman" pitchFamily="18" charset="0"/>
                <a:cs typeface="Times New Roman" pitchFamily="18" charset="0"/>
              </a:rPr>
              <a:t>There are four different types of computers when we classify them based on their performance and capacity. The four types are:</a:t>
            </a:r>
          </a:p>
          <a:p>
            <a:pPr lvl="0">
              <a:lnSpc>
                <a:spcPct val="150000"/>
              </a:lnSpc>
            </a:pPr>
            <a:r>
              <a:rPr lang="en-US" sz="3100" b="1" dirty="0">
                <a:solidFill>
                  <a:prstClr val="black"/>
                </a:solidFill>
                <a:latin typeface="Times New Roman" pitchFamily="18" charset="0"/>
                <a:cs typeface="Times New Roman" pitchFamily="18" charset="0"/>
              </a:rPr>
              <a:t>Super Computers</a:t>
            </a:r>
          </a:p>
          <a:p>
            <a:pPr lvl="0">
              <a:lnSpc>
                <a:spcPct val="150000"/>
              </a:lnSpc>
            </a:pPr>
            <a:r>
              <a:rPr lang="en-US" sz="3100" b="1" dirty="0">
                <a:solidFill>
                  <a:prstClr val="black"/>
                </a:solidFill>
                <a:latin typeface="Times New Roman" pitchFamily="18" charset="0"/>
                <a:cs typeface="Times New Roman" pitchFamily="18" charset="0"/>
              </a:rPr>
              <a:t>Mainframe Computers</a:t>
            </a:r>
          </a:p>
          <a:p>
            <a:pPr lvl="0">
              <a:lnSpc>
                <a:spcPct val="150000"/>
              </a:lnSpc>
            </a:pPr>
            <a:r>
              <a:rPr lang="en-US" sz="3100" b="1" dirty="0">
                <a:solidFill>
                  <a:prstClr val="black"/>
                </a:solidFill>
                <a:latin typeface="Times New Roman" pitchFamily="18" charset="0"/>
                <a:cs typeface="Times New Roman" pitchFamily="18" charset="0"/>
              </a:rPr>
              <a:t>Mini Computers</a:t>
            </a:r>
          </a:p>
          <a:p>
            <a:pPr lvl="0">
              <a:lnSpc>
                <a:spcPct val="150000"/>
              </a:lnSpc>
            </a:pPr>
            <a:r>
              <a:rPr lang="en-US" sz="3100" b="1" dirty="0">
                <a:solidFill>
                  <a:prstClr val="black"/>
                </a:solidFill>
                <a:latin typeface="Times New Roman" pitchFamily="18" charset="0"/>
                <a:cs typeface="Times New Roman" pitchFamily="18" charset="0"/>
              </a:rPr>
              <a:t>Micro Computers</a:t>
            </a:r>
          </a:p>
          <a:p>
            <a:endParaRPr lang="en-US" dirty="0"/>
          </a:p>
        </p:txBody>
      </p:sp>
    </p:spTree>
    <p:extLst>
      <p:ext uri="{BB962C8B-B14F-4D97-AF65-F5344CB8AC3E}">
        <p14:creationId xmlns="" xmlns:p14="http://schemas.microsoft.com/office/powerpoint/2010/main" val="2074230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Times New Roman" pitchFamily="18" charset="0"/>
                <a:cs typeface="Times New Roman" pitchFamily="18" charset="0"/>
              </a:rPr>
              <a:t>Super Computers </a:t>
            </a:r>
            <a:endParaRPr lang="en-US" dirty="0"/>
          </a:p>
        </p:txBody>
      </p:sp>
      <p:sp>
        <p:nvSpPr>
          <p:cNvPr id="3" name="Content Placeholder 2"/>
          <p:cNvSpPr>
            <a:spLocks noGrp="1"/>
          </p:cNvSpPr>
          <p:nvPr>
            <p:ph idx="1"/>
          </p:nvPr>
        </p:nvSpPr>
        <p:spPr/>
        <p:txBody>
          <a:bodyPr/>
          <a:lstStyle/>
          <a:p>
            <a:pPr marL="0" lvl="0" indent="0">
              <a:lnSpc>
                <a:spcPct val="150000"/>
              </a:lnSpc>
              <a:buNone/>
            </a:pPr>
            <a:r>
              <a:rPr lang="en-US" dirty="0">
                <a:solidFill>
                  <a:prstClr val="black"/>
                </a:solidFill>
                <a:latin typeface="Times New Roman" pitchFamily="18" charset="0"/>
                <a:cs typeface="Times New Roman" pitchFamily="18" charset="0"/>
              </a:rPr>
              <a:t>A supercomputer is a </a:t>
            </a:r>
            <a:r>
              <a:rPr lang="en-US" u="sng" dirty="0">
                <a:solidFill>
                  <a:prstClr val="black"/>
                </a:solidFill>
                <a:latin typeface="Times New Roman" pitchFamily="18" charset="0"/>
                <a:cs typeface="Times New Roman" pitchFamily="18" charset="0"/>
                <a:hlinkClick r:id="rId2" tooltip="Computer"/>
              </a:rPr>
              <a:t>computer</a:t>
            </a:r>
            <a:r>
              <a:rPr lang="en-US" dirty="0">
                <a:solidFill>
                  <a:prstClr val="black"/>
                </a:solidFill>
                <a:latin typeface="Times New Roman" pitchFamily="18" charset="0"/>
                <a:cs typeface="Times New Roman" pitchFamily="18" charset="0"/>
              </a:rPr>
              <a:t> at the frontline of current processing capacity, particularly speed of calculation.</a:t>
            </a:r>
          </a:p>
          <a:p>
            <a:endParaRPr lang="en-US" dirty="0"/>
          </a:p>
        </p:txBody>
      </p:sp>
    </p:spTree>
    <p:extLst>
      <p:ext uri="{BB962C8B-B14F-4D97-AF65-F5344CB8AC3E}">
        <p14:creationId xmlns="" xmlns:p14="http://schemas.microsoft.com/office/powerpoint/2010/main" val="720473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Times New Roman" pitchFamily="18" charset="0"/>
                <a:cs typeface="Times New Roman" pitchFamily="18" charset="0"/>
              </a:rPr>
              <a:t>Super Computers </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562781" y="1600200"/>
            <a:ext cx="8018437"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81868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Times New Roman" pitchFamily="18" charset="0"/>
                <a:cs typeface="Times New Roman" pitchFamily="18" charset="0"/>
              </a:rPr>
              <a:t>Mainframe Computers</a:t>
            </a:r>
            <a:endParaRPr lang="en-US" dirty="0"/>
          </a:p>
        </p:txBody>
      </p:sp>
      <p:sp>
        <p:nvSpPr>
          <p:cNvPr id="3" name="Content Placeholder 2"/>
          <p:cNvSpPr>
            <a:spLocks noGrp="1"/>
          </p:cNvSpPr>
          <p:nvPr>
            <p:ph idx="1"/>
          </p:nvPr>
        </p:nvSpPr>
        <p:spPr>
          <a:xfrm>
            <a:off x="304800" y="1600200"/>
            <a:ext cx="8534400" cy="4876800"/>
          </a:xfrm>
        </p:spPr>
        <p:txBody>
          <a:bodyPr/>
          <a:lstStyle/>
          <a:p>
            <a:pPr marL="0" lvl="0" indent="0">
              <a:lnSpc>
                <a:spcPct val="150000"/>
              </a:lnSpc>
              <a:buNone/>
            </a:pPr>
            <a:r>
              <a:rPr lang="en-US" sz="2400" dirty="0">
                <a:solidFill>
                  <a:prstClr val="black"/>
                </a:solidFill>
                <a:latin typeface="Times New Roman" pitchFamily="18" charset="0"/>
                <a:cs typeface="Times New Roman" pitchFamily="18" charset="0"/>
              </a:rPr>
              <a:t>A mainframe computer is used by the government or other big organizations to organize information systematically. This maybe used for transactions, weather forecasting and mission critical applications such as NASA computers. Incase of power-cuts mainframe computers will have a backup battery that will run for a few minutes before allowing a generator to take over.</a:t>
            </a:r>
          </a:p>
          <a:p>
            <a:pPr marL="0" lvl="0" indent="0">
              <a:lnSpc>
                <a:spcPct val="150000"/>
              </a:lnSpc>
              <a:buNone/>
            </a:pPr>
            <a:r>
              <a:rPr lang="en-US" sz="2400" dirty="0">
                <a:solidFill>
                  <a:prstClr val="black"/>
                </a:solidFill>
                <a:latin typeface="Times New Roman" pitchFamily="18" charset="0"/>
                <a:cs typeface="Times New Roman" pitchFamily="18" charset="0"/>
              </a:rPr>
              <a:t>Mainframe computers are also the oldest type of computer, uses are never taken away from mainframe computers, they are added.</a:t>
            </a:r>
          </a:p>
        </p:txBody>
      </p:sp>
    </p:spTree>
    <p:extLst>
      <p:ext uri="{BB962C8B-B14F-4D97-AF65-F5344CB8AC3E}">
        <p14:creationId xmlns="" xmlns:p14="http://schemas.microsoft.com/office/powerpoint/2010/main" val="1314382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Times New Roman" pitchFamily="18" charset="0"/>
                <a:cs typeface="Times New Roman" pitchFamily="18" charset="0"/>
              </a:rPr>
              <a:t>Mainframe Computers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527143" y="1600200"/>
            <a:ext cx="8089713"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22149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Times New Roman" pitchFamily="18" charset="0"/>
                <a:cs typeface="Times New Roman" pitchFamily="18" charset="0"/>
              </a:rPr>
              <a:t>Mini Computers</a:t>
            </a:r>
            <a:endParaRPr lang="en-US" dirty="0"/>
          </a:p>
        </p:txBody>
      </p:sp>
      <p:sp>
        <p:nvSpPr>
          <p:cNvPr id="3" name="Content Placeholder 2"/>
          <p:cNvSpPr>
            <a:spLocks noGrp="1"/>
          </p:cNvSpPr>
          <p:nvPr>
            <p:ph idx="1"/>
          </p:nvPr>
        </p:nvSpPr>
        <p:spPr>
          <a:xfrm>
            <a:off x="457200" y="1600200"/>
            <a:ext cx="8382000" cy="4876800"/>
          </a:xfrm>
        </p:spPr>
        <p:txBody>
          <a:bodyPr>
            <a:normAutofit lnSpcReduction="10000"/>
          </a:bodyPr>
          <a:lstStyle/>
          <a:p>
            <a:pPr marL="0" lvl="0" indent="0">
              <a:lnSpc>
                <a:spcPct val="150000"/>
              </a:lnSpc>
              <a:buNone/>
            </a:pPr>
            <a:r>
              <a:rPr lang="en-US" dirty="0">
                <a:solidFill>
                  <a:prstClr val="black"/>
                </a:solidFill>
                <a:latin typeface="Times New Roman" pitchFamily="18" charset="0"/>
                <a:cs typeface="Times New Roman" pitchFamily="18" charset="0"/>
              </a:rPr>
              <a:t>Mini computers are lower to mainframe computers in terms of speed and storage capacity. They are also less expensive than mainframe computers. Some of the features of mainframes will not be available in mini computers. Hence, their performance also will be less than that of mainframes.</a:t>
            </a:r>
          </a:p>
          <a:p>
            <a:endParaRPr lang="en-US" dirty="0"/>
          </a:p>
        </p:txBody>
      </p:sp>
    </p:spTree>
    <p:extLst>
      <p:ext uri="{BB962C8B-B14F-4D97-AF65-F5344CB8AC3E}">
        <p14:creationId xmlns="" xmlns:p14="http://schemas.microsoft.com/office/powerpoint/2010/main" val="670729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Times New Roman" pitchFamily="18" charset="0"/>
                <a:cs typeface="Times New Roman" pitchFamily="18" charset="0"/>
              </a:rPr>
              <a:t>Mini Computers</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520242" y="1600200"/>
            <a:ext cx="8103515"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23750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411</Words>
  <Application>Microsoft Office PowerPoint</Application>
  <PresentationFormat>On-screen Show (4:3)</PresentationFormat>
  <Paragraphs>35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Information Technology</vt:lpstr>
      <vt:lpstr>What is Computer</vt:lpstr>
      <vt:lpstr>Types of Computers </vt:lpstr>
      <vt:lpstr>Super Computers </vt:lpstr>
      <vt:lpstr>Super Computers </vt:lpstr>
      <vt:lpstr>Mainframe Computers</vt:lpstr>
      <vt:lpstr>Mainframe Computers</vt:lpstr>
      <vt:lpstr>Mini Computers</vt:lpstr>
      <vt:lpstr>Mini Computers</vt:lpstr>
      <vt:lpstr>Micro Computers</vt:lpstr>
      <vt:lpstr>Desktop Computers</vt:lpstr>
      <vt:lpstr>Desktop Computers</vt:lpstr>
      <vt:lpstr>Laptop Computers</vt:lpstr>
      <vt:lpstr>Laptop Computers</vt:lpstr>
      <vt:lpstr>Handheld Computers </vt:lpstr>
      <vt:lpstr>Handheld Computers </vt:lpstr>
      <vt:lpstr>The End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Technology</dc:title>
  <dc:creator>Davia</dc:creator>
  <cp:lastModifiedBy>Computer Lab 6</cp:lastModifiedBy>
  <cp:revision>4</cp:revision>
  <dcterms:created xsi:type="dcterms:W3CDTF">2013-01-22T20:01:20Z</dcterms:created>
  <dcterms:modified xsi:type="dcterms:W3CDTF">2015-10-15T18:24:08Z</dcterms:modified>
</cp:coreProperties>
</file>